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5"/>
  </p:notesMasterIdLst>
  <p:sldIdLst>
    <p:sldId id="256" r:id="rId2"/>
    <p:sldId id="491" r:id="rId3"/>
    <p:sldId id="257" r:id="rId4"/>
    <p:sldId id="373" r:id="rId5"/>
    <p:sldId id="460" r:id="rId6"/>
    <p:sldId id="459" r:id="rId7"/>
    <p:sldId id="458" r:id="rId8"/>
    <p:sldId id="457" r:id="rId9"/>
    <p:sldId id="456" r:id="rId10"/>
    <p:sldId id="487" r:id="rId11"/>
    <p:sldId id="488" r:id="rId12"/>
    <p:sldId id="489" r:id="rId13"/>
    <p:sldId id="490" r:id="rId14"/>
    <p:sldId id="455" r:id="rId15"/>
    <p:sldId id="454" r:id="rId16"/>
    <p:sldId id="453" r:id="rId17"/>
    <p:sldId id="452" r:id="rId18"/>
    <p:sldId id="451" r:id="rId19"/>
    <p:sldId id="450" r:id="rId20"/>
    <p:sldId id="449" r:id="rId21"/>
    <p:sldId id="472" r:id="rId22"/>
    <p:sldId id="471" r:id="rId23"/>
    <p:sldId id="470" r:id="rId24"/>
    <p:sldId id="469" r:id="rId25"/>
    <p:sldId id="468" r:id="rId26"/>
    <p:sldId id="467" r:id="rId27"/>
    <p:sldId id="466" r:id="rId28"/>
    <p:sldId id="465" r:id="rId29"/>
    <p:sldId id="464" r:id="rId30"/>
    <p:sldId id="463" r:id="rId31"/>
    <p:sldId id="462" r:id="rId32"/>
    <p:sldId id="478" r:id="rId33"/>
    <p:sldId id="477" r:id="rId34"/>
    <p:sldId id="476" r:id="rId35"/>
    <p:sldId id="475" r:id="rId36"/>
    <p:sldId id="474" r:id="rId37"/>
    <p:sldId id="473" r:id="rId38"/>
    <p:sldId id="461" r:id="rId39"/>
    <p:sldId id="448" r:id="rId40"/>
    <p:sldId id="447" r:id="rId41"/>
    <p:sldId id="446" r:id="rId42"/>
    <p:sldId id="445" r:id="rId43"/>
    <p:sldId id="444" r:id="rId44"/>
    <p:sldId id="482" r:id="rId45"/>
    <p:sldId id="481" r:id="rId46"/>
    <p:sldId id="480" r:id="rId47"/>
    <p:sldId id="479" r:id="rId48"/>
    <p:sldId id="425" r:id="rId49"/>
    <p:sldId id="485" r:id="rId50"/>
    <p:sldId id="484" r:id="rId51"/>
    <p:sldId id="486" r:id="rId52"/>
    <p:sldId id="406" r:id="rId53"/>
    <p:sldId id="309" r:id="rId54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ema Uygulanmış Stil 1 - Vurgu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Açık Stil 2 - Vurgu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590" autoAdjust="0"/>
  </p:normalViewPr>
  <p:slideViewPr>
    <p:cSldViewPr>
      <p:cViewPr>
        <p:scale>
          <a:sx n="66" d="100"/>
          <a:sy n="66" d="100"/>
        </p:scale>
        <p:origin x="-2934" y="-10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82C7E-5E92-4127-8FE9-5E08059A879E}" type="datetimeFigureOut">
              <a:rPr lang="tr-TR" smtClean="0"/>
              <a:t>12.4.2016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F742C-4D58-4D8C-9125-1141ABA6C7C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443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F742C-4D58-4D8C-9125-1141ABA6C7C8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575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6"/>
          <p:cNvGrpSpPr/>
          <p:nvPr/>
        </p:nvGrpSpPr>
        <p:grpSpPr>
          <a:xfrm>
            <a:off x="0" y="3268345"/>
            <a:ext cx="9144000" cy="146304"/>
            <a:chOff x="0" y="3268345"/>
            <a:chExt cx="9144000" cy="146304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752600"/>
            <a:ext cx="7924800" cy="1470025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B3E9-1CFF-456A-BB8A-B9FE073EE139}" type="datetime1">
              <a:rPr lang="tr-TR" smtClean="0"/>
              <a:t>12.4.2016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96910" y="6376243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, Dikey Meti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36D-0EB7-438A-8BB1-D5784CDDBF4E}" type="datetime1">
              <a:rPr lang="tr-TR" smtClean="0"/>
              <a:t>12.4.2016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 flipH="1">
            <a:off x="0" y="1371600"/>
            <a:ext cx="9144000" cy="73152"/>
            <a:chOff x="0" y="3268345"/>
            <a:chExt cx="9144000" cy="146304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  <a:prstGeom prst="rect">
            <a:avLst/>
          </a:prstGeo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1722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39712" y="6356350"/>
            <a:ext cx="1868424" cy="365125"/>
          </a:xfrm>
        </p:spPr>
        <p:txBody>
          <a:bodyPr/>
          <a:lstStyle/>
          <a:p>
            <a:fld id="{2072E7E5-8BCB-4DDB-B950-B85FF4D71F83}" type="datetime1">
              <a:rPr lang="tr-TR" smtClean="0"/>
              <a:t>12.4.2016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7" name="Group 6"/>
          <p:cNvGrpSpPr/>
          <p:nvPr/>
        </p:nvGrpSpPr>
        <p:grpSpPr>
          <a:xfrm rot="5400000" flipH="1">
            <a:off x="3332988" y="3384804"/>
            <a:ext cx="6867144" cy="73152"/>
            <a:chOff x="0" y="3268345"/>
            <a:chExt cx="9144000" cy="146304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708920"/>
            <a:ext cx="8229600" cy="3834459"/>
          </a:xfrm>
        </p:spPr>
        <p:txBody>
          <a:bodyPr/>
          <a:lstStyle/>
          <a:p>
            <a:pPr lvl="0"/>
            <a:r>
              <a:rPr lang="tr-TR" dirty="0" smtClean="0"/>
              <a:t>Asıl metin stillerini düzenlemek için tıklatın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  <p:grpSp>
        <p:nvGrpSpPr>
          <p:cNvPr id="2" name="Group 13"/>
          <p:cNvGrpSpPr/>
          <p:nvPr/>
        </p:nvGrpSpPr>
        <p:grpSpPr>
          <a:xfrm>
            <a:off x="-17417" y="1052896"/>
            <a:ext cx="9144000" cy="73152"/>
            <a:chOff x="0" y="3268345"/>
            <a:chExt cx="9144000" cy="14630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1143000"/>
          </a:xfrm>
        </p:spPr>
        <p:txBody>
          <a:bodyPr/>
          <a:lstStyle/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403A5-B086-48C5-AB1C-64CD14DB728B}" type="datetime1">
              <a:rPr lang="tr-TR" smtClean="0"/>
              <a:t>12.4.2016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12" y="4406900"/>
            <a:ext cx="78272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2667000"/>
            <a:ext cx="78272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8BBDC-3320-4BB2-B3A2-960AC8E8CF3B}" type="datetime1">
              <a:rPr lang="tr-TR" smtClean="0"/>
              <a:t>12.4.2016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7" name="Group 12"/>
          <p:cNvGrpSpPr/>
          <p:nvPr/>
        </p:nvGrpSpPr>
        <p:grpSpPr>
          <a:xfrm flipH="1">
            <a:off x="0" y="4228465"/>
            <a:ext cx="9144000" cy="146304"/>
            <a:chOff x="0" y="3268345"/>
            <a:chExt cx="9144000" cy="146304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F8EA-08DD-4E67-9F0E-607448477EDC}" type="datetime1">
              <a:rPr lang="tr-TR" smtClean="0"/>
              <a:t>12.4.2016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grpSp>
        <p:nvGrpSpPr>
          <p:cNvPr id="2" name="Group 14"/>
          <p:cNvGrpSpPr/>
          <p:nvPr/>
        </p:nvGrpSpPr>
        <p:grpSpPr>
          <a:xfrm>
            <a:off x="0" y="1371600"/>
            <a:ext cx="9144000" cy="73152"/>
            <a:chOff x="0" y="3268345"/>
            <a:chExt cx="9144000" cy="14630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971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002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971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1FFED-D50A-46EE-9D58-C6D50160D86F}" type="datetime1">
              <a:rPr lang="tr-TR" smtClean="0"/>
              <a:t>12.4.2016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grpSp>
        <p:nvGrpSpPr>
          <p:cNvPr id="2" name="Group 16"/>
          <p:cNvGrpSpPr/>
          <p:nvPr/>
        </p:nvGrpSpPr>
        <p:grpSpPr>
          <a:xfrm>
            <a:off x="0" y="1371600"/>
            <a:ext cx="9144000" cy="73152"/>
            <a:chOff x="0" y="3268345"/>
            <a:chExt cx="9144000" cy="14630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A991-AAA3-44F3-ACA8-958C717E2F07}" type="datetime1">
              <a:rPr lang="tr-TR" smtClean="0"/>
              <a:t>12.4.2016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grpSp>
        <p:nvGrpSpPr>
          <p:cNvPr id="2" name="Group 12"/>
          <p:cNvGrpSpPr/>
          <p:nvPr/>
        </p:nvGrpSpPr>
        <p:grpSpPr>
          <a:xfrm flipH="1">
            <a:off x="0" y="1371600"/>
            <a:ext cx="9144000" cy="73152"/>
            <a:chOff x="0" y="3268345"/>
            <a:chExt cx="9144000" cy="146304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977EA-CE22-4BBB-B297-D2EA35B7FC4D}" type="datetime1">
              <a:rPr lang="tr-TR" smtClean="0"/>
              <a:t>12.4.2016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5" name="Group 10"/>
          <p:cNvGrpSpPr/>
          <p:nvPr/>
        </p:nvGrpSpPr>
        <p:grpSpPr>
          <a:xfrm>
            <a:off x="-9144" y="-18288"/>
            <a:ext cx="9144000" cy="146304"/>
            <a:chOff x="0" y="3268345"/>
            <a:chExt cx="9144000" cy="146304"/>
          </a:xfrm>
        </p:grpSpPr>
        <p:sp>
          <p:nvSpPr>
            <p:cNvPr id="12" name="Rectangle 11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95544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92824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690104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7937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1600"/>
            <a:ext cx="5111750" cy="4754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371600"/>
            <a:ext cx="3008313" cy="4754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48B7-A8BB-47BE-81E2-E4053EA86D05}" type="datetime1">
              <a:rPr lang="tr-TR" smtClean="0"/>
              <a:t>12.4.2016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8" name="Group 13"/>
          <p:cNvGrpSpPr/>
          <p:nvPr/>
        </p:nvGrpSpPr>
        <p:grpSpPr>
          <a:xfrm flipH="1">
            <a:off x="0" y="1143000"/>
            <a:ext cx="9144000" cy="73152"/>
            <a:chOff x="0" y="3268345"/>
            <a:chExt cx="9144000" cy="14630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1801368" y="685800"/>
            <a:ext cx="5495544" cy="3886200"/>
          </a:xfrm>
          <a:solidFill>
            <a:schemeClr val="accent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contrasting" dir="t"/>
          </a:scene3d>
          <a:sp3d contourW="12700" prstMaterial="softEdge">
            <a:bevelT prst="cross"/>
            <a:contourClr>
              <a:srgbClr val="FFFFFF"/>
            </a:contourClr>
          </a:sp3d>
        </p:spPr>
        <p:txBody>
          <a:bodyPr/>
          <a:lstStyle/>
          <a:p>
            <a:r>
              <a:rPr lang="tr-TR" smtClean="0"/>
              <a:t>Resim eklemek için simgeyi tıklatın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6E63-773D-4341-98FF-C05D37AB794A}" type="datetime1">
              <a:rPr lang="tr-TR" smtClean="0"/>
              <a:t>12.4.2016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3" name="Group 15"/>
          <p:cNvGrpSpPr/>
          <p:nvPr/>
        </p:nvGrpSpPr>
        <p:grpSpPr>
          <a:xfrm>
            <a:off x="-9144" y="-18288"/>
            <a:ext cx="9144000" cy="146304"/>
            <a:chOff x="0" y="3268345"/>
            <a:chExt cx="9144000" cy="14630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95544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92824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690104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26" y="0"/>
            <a:ext cx="9144000" cy="6286520"/>
          </a:xfrm>
          <a:prstGeom prst="rect">
            <a:avLst/>
          </a:prstGeom>
          <a:gradFill flip="none" rotWithShape="1">
            <a:gsLst>
              <a:gs pos="1000">
                <a:schemeClr val="bg2">
                  <a:alpha val="0"/>
                </a:schemeClr>
              </a:gs>
              <a:gs pos="100000">
                <a:schemeClr val="bg1">
                  <a:alpha val="92000"/>
                </a:schemeClr>
              </a:gs>
            </a:gsLst>
            <a:lin ang="16200000" scaled="1"/>
            <a:tileRect/>
          </a:gradFill>
          <a:ln w="285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74536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ysClr val="windowText" lastClr="000000"/>
                </a:solidFill>
              </a:defRPr>
            </a:lvl1pPr>
          </a:lstStyle>
          <a:p>
            <a:fld id="{6E58CA0E-05BB-43A4-9877-65284EAA0FF5}" type="datetime1">
              <a:rPr lang="tr-TR" smtClean="0"/>
              <a:t>12.4.2016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ysClr val="windowText" lastClr="000000"/>
                </a:solidFill>
              </a:defRPr>
            </a:lvl1pPr>
          </a:lstStyle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024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ysClr val="windowText" lastClr="000000"/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pic>
        <p:nvPicPr>
          <p:cNvPr id="9" name="Resim 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" y="0"/>
            <a:ext cx="14954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ln>
            <a:noFill/>
          </a:ln>
          <a:solidFill>
            <a:srgbClr val="FFFFFF"/>
          </a:solidFill>
          <a:effectLst>
            <a:glow rad="101600">
              <a:schemeClr val="tx2"/>
            </a:glo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Wingdings 2" pitchFamily="18" charset="2"/>
        <a:buChar char="¥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/>
        </a:buClr>
        <a:buSzPct val="60000"/>
        <a:buFont typeface="Wingdings 2" pitchFamily="18" charset="2"/>
        <a:buChar char="¥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5"/>
        </a:buClr>
        <a:buSzPct val="57000"/>
        <a:buFont typeface="Wingdings 2" pitchFamily="18" charset="2"/>
        <a:buChar char="¥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6"/>
        </a:buClr>
        <a:buSzPct val="55000"/>
        <a:buFont typeface="Wingdings 2" pitchFamily="18" charset="2"/>
        <a:buChar char="¥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2"/>
        </a:buClr>
        <a:buSzPct val="50000"/>
        <a:buFont typeface="Wingdings 2" pitchFamily="18" charset="2"/>
        <a:buChar char="¥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288949" y="25872"/>
            <a:ext cx="7056784" cy="3888432"/>
          </a:xfrm>
        </p:spPr>
        <p:txBody>
          <a:bodyPr>
            <a:normAutofit/>
          </a:bodyPr>
          <a:lstStyle/>
          <a:p>
            <a:r>
              <a:rPr lang="tr-TR" sz="3600" dirty="0"/>
              <a:t>BLM206 </a:t>
            </a:r>
            <a:r>
              <a:rPr lang="sv-SE" sz="3600" dirty="0"/>
              <a:t> Microprocessor Systems</a:t>
            </a:r>
            <a:r>
              <a:rPr lang="tr-TR" sz="3600" dirty="0"/>
              <a:t> - </a:t>
            </a:r>
            <a:br>
              <a:rPr lang="tr-TR" sz="3600" dirty="0"/>
            </a:br>
            <a:r>
              <a:rPr lang="tr-TR" sz="3600" dirty="0"/>
              <a:t>Mikroişlemci Sistemleri</a:t>
            </a:r>
            <a:r>
              <a:rPr lang="tr-TR" dirty="0"/>
              <a:t/>
            </a:r>
            <a:br>
              <a:rPr lang="tr-TR" dirty="0"/>
            </a:br>
            <a:r>
              <a:rPr lang="tr-TR" sz="2800" dirty="0"/>
              <a:t>Hafta </a:t>
            </a:r>
            <a:r>
              <a:rPr lang="tr-TR" sz="2800" dirty="0" smtClean="0"/>
              <a:t>10-12:  </a:t>
            </a:r>
            <a:r>
              <a:rPr lang="tr-TR" sz="2800" dirty="0" err="1" smtClean="0"/>
              <a:t>Subroutines</a:t>
            </a:r>
            <a:r>
              <a:rPr lang="tr-TR" sz="2800" dirty="0">
                <a:effectLst/>
              </a:rPr>
              <a:t/>
            </a:r>
            <a:br>
              <a:rPr lang="tr-TR" sz="2800" dirty="0">
                <a:effectLst/>
              </a:rPr>
            </a:b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800800" cy="2300064"/>
          </a:xfrm>
        </p:spPr>
        <p:txBody>
          <a:bodyPr>
            <a:normAutofit lnSpcReduction="10000"/>
          </a:bodyPr>
          <a:lstStyle/>
          <a:p>
            <a:r>
              <a:rPr lang="tr-TR" sz="4400" b="1" dirty="0" smtClean="0">
                <a:solidFill>
                  <a:schemeClr val="tx2"/>
                </a:solidFill>
              </a:rPr>
              <a:t>Bilgisayar - Biyomedikal Mühendisliği Bölümü </a:t>
            </a:r>
          </a:p>
          <a:p>
            <a:r>
              <a:rPr lang="tr-TR" dirty="0" err="1" smtClean="0"/>
              <a:t>Öğr</a:t>
            </a:r>
            <a:r>
              <a:rPr lang="tr-TR" dirty="0" smtClean="0"/>
              <a:t>. Gör. Musa AYDIN </a:t>
            </a:r>
          </a:p>
          <a:p>
            <a:r>
              <a:rPr lang="tr-TR" dirty="0" smtClean="0"/>
              <a:t>2014 – 2015 (bahar) 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302176B-0E47-46AC-8F43-DAB4B8A37D06}" type="slidenum">
              <a:rPr lang="tr-TR" smtClean="0"/>
              <a:pPr algn="ctr"/>
              <a:t>1</a:t>
            </a:fld>
            <a:endParaRPr lang="tr-TR" dirty="0"/>
          </a:p>
        </p:txBody>
      </p:sp>
      <p:pic>
        <p:nvPicPr>
          <p:cNvPr id="1026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583636" y="23416"/>
            <a:ext cx="1524195" cy="106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BEA2-8630-40AB-A928-53B24CC60236}" type="datetime1">
              <a:rPr lang="tr-TR" smtClean="0"/>
              <a:t>12.4.2016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0314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10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447800"/>
            <a:ext cx="66675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6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11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1419225"/>
            <a:ext cx="654367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403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12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1329655"/>
            <a:ext cx="6734175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403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13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14" y="1250036"/>
            <a:ext cx="7489372" cy="4357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94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14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4000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6016202"/>
            <a:ext cx="576064" cy="2062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893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15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3873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190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16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309836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4508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939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17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3873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34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18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3873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474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19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3746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005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/>
              <a:t>MOD Assembler </a:t>
            </a:r>
            <a:r>
              <a:rPr lang="tr-TR" b="1" dirty="0" err="1" smtClean="0"/>
              <a:t>Operator</a:t>
            </a:r>
            <a:endParaRPr lang="tr-TR" b="1" dirty="0" smtClean="0"/>
          </a:p>
          <a:p>
            <a:pPr marL="0" indent="0">
              <a:buNone/>
            </a:pPr>
            <a:r>
              <a:rPr lang="tr-TR" b="1" dirty="0" smtClean="0"/>
              <a:t>MOD == %, DIV == /</a:t>
            </a:r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22" y="3683992"/>
            <a:ext cx="8020756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7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20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3746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556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21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4127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6016202"/>
            <a:ext cx="576064" cy="2062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287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22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4000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012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23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4127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6016202"/>
            <a:ext cx="576064" cy="2062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245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24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4127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17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25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4127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91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26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4127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57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27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4127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948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28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 rot="10800000">
            <a:off x="5868144" y="14127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456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29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803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13" name="Resi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68760"/>
            <a:ext cx="6858000" cy="5143500"/>
          </a:xfrm>
          <a:prstGeom prst="rect">
            <a:avLst/>
          </a:prstGeom>
        </p:spPr>
      </p:pic>
      <p:sp>
        <p:nvSpPr>
          <p:cNvPr id="14" name="Yuvarlatılmış Dikdörtgen 13"/>
          <p:cNvSpPr/>
          <p:nvPr/>
        </p:nvSpPr>
        <p:spPr>
          <a:xfrm>
            <a:off x="5868144" y="14127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630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30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68760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470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31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69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32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21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33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12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34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347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35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202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36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076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37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6016202"/>
            <a:ext cx="576064" cy="2062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260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38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574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39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987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12" name="Yuvarlatılmış Dikdörtgen 11"/>
          <p:cNvSpPr/>
          <p:nvPr/>
        </p:nvSpPr>
        <p:spPr>
          <a:xfrm>
            <a:off x="5868144" y="1366168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470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40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000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41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6016202"/>
            <a:ext cx="576064" cy="2062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562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42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940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43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384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136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44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438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45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919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46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6016202"/>
            <a:ext cx="576064" cy="2062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51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47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12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48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684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49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642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5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3873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611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50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6016202"/>
            <a:ext cx="576064" cy="2062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259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51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790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/>
              <a:t>*</a:t>
            </a:r>
            <a:r>
              <a:rPr lang="en-US" dirty="0" smtClean="0"/>
              <a:t>Arm </a:t>
            </a:r>
            <a:r>
              <a:rPr lang="en-US" dirty="0"/>
              <a:t>Assembly Language Fundamentals </a:t>
            </a:r>
            <a:r>
              <a:rPr lang="tr-TR" dirty="0"/>
              <a:t>a</a:t>
            </a:r>
            <a:r>
              <a:rPr lang="en-US" dirty="0" err="1"/>
              <a:t>nd</a:t>
            </a:r>
            <a:r>
              <a:rPr lang="en-US" dirty="0"/>
              <a:t> </a:t>
            </a:r>
            <a:r>
              <a:rPr lang="tr-TR" dirty="0" smtClean="0"/>
              <a:t>  </a:t>
            </a:r>
            <a:r>
              <a:rPr lang="en-US" dirty="0" smtClean="0"/>
              <a:t>Techniques</a:t>
            </a:r>
            <a:endParaRPr lang="tr-TR" dirty="0" smtClean="0"/>
          </a:p>
          <a:p>
            <a:pPr marL="0" indent="0">
              <a:buNone/>
            </a:pPr>
            <a:r>
              <a:rPr lang="tr-TR" dirty="0"/>
              <a:t>*https://www.scss.tcd.ie (Dr. John </a:t>
            </a:r>
            <a:r>
              <a:rPr lang="tr-TR" dirty="0" err="1" smtClean="0"/>
              <a:t>Waldron</a:t>
            </a:r>
            <a:r>
              <a:rPr lang="tr-TR" dirty="0" smtClean="0"/>
              <a:t>)</a:t>
            </a:r>
            <a:endParaRPr lang="tr-TR" dirty="0"/>
          </a:p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52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dirty="0" smtClean="0"/>
              <a:t>Kaynaklar</a:t>
            </a:r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41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Sorular 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403A5-B086-48C5-AB1C-64CD14DB728B}" type="datetime1">
              <a:rPr lang="tr-TR" smtClean="0"/>
              <a:t>12.4.2016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53</a:t>
            </a:fld>
            <a:endParaRPr lang="tr-TR"/>
          </a:p>
        </p:txBody>
      </p:sp>
      <p:pic>
        <p:nvPicPr>
          <p:cNvPr id="12290" name="Picture 2" descr="http://en.hdyo.org/assets/ask-question-1-ff9bc6fa5eaa0d7667ae7a5a4c61330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714" y="2332493"/>
            <a:ext cx="4901292" cy="37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61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6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3873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202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7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3873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816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8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4000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95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9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12.4.2016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3873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054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untain">
  <a:themeElements>
    <a:clrScheme name="Mountain">
      <a:dk1>
        <a:srgbClr val="000000"/>
      </a:dk1>
      <a:lt1>
        <a:srgbClr val="FFFFFF"/>
      </a:lt1>
      <a:dk2>
        <a:srgbClr val="0536B3"/>
      </a:dk2>
      <a:lt2>
        <a:srgbClr val="7CB7F8"/>
      </a:lt2>
      <a:accent1>
        <a:srgbClr val="3F9EE4"/>
      </a:accent1>
      <a:accent2>
        <a:srgbClr val="77B559"/>
      </a:accent2>
      <a:accent3>
        <a:srgbClr val="E4A81B"/>
      </a:accent3>
      <a:accent4>
        <a:srgbClr val="108BB4"/>
      </a:accent4>
      <a:accent5>
        <a:srgbClr val="DA7328"/>
      </a:accent5>
      <a:accent6>
        <a:srgbClr val="AE589F"/>
      </a:accent6>
      <a:hlink>
        <a:srgbClr val="460245"/>
      </a:hlink>
      <a:folHlink>
        <a:srgbClr val="AC17D6"/>
      </a:folHlink>
    </a:clrScheme>
    <a:fontScheme name="Mountain">
      <a:majorFont>
        <a:latin typeface="Gill Sans MT"/>
        <a:ea typeface=""/>
        <a:cs typeface=""/>
        <a:font script="Cyrl" typeface="Arial"/>
        <a:font script="Grek" typeface="Arial"/>
        <a:font script="Jpan" typeface="HG丸ｺﾞｼｯｸM-PRO"/>
        <a:font script="Hang" typeface="HY 헤드라인 M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ill Sans MT"/>
        <a:ea typeface=""/>
        <a:cs typeface=""/>
        <a:font script="Cyrl" typeface="Arial"/>
        <a:font script="Grek" typeface="Arial"/>
        <a:font script="Jpan" typeface="HG丸ｺﾞｼｯｸM-PRO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untain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0000"/>
              </a:schemeClr>
            </a:gs>
            <a:gs pos="50000">
              <a:schemeClr val="phClr">
                <a:tint val="2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4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68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40000"/>
                <a:shade val="100000"/>
                <a:hueMod val="100000"/>
                <a:sat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br" rotWithShape="0">
              <a:srgbClr val="000000">
                <a:alpha val="0"/>
              </a:srgbClr>
            </a:outerShdw>
          </a:effectLst>
        </a:effectStyle>
        <a:effectStyle>
          <a:effectLst>
            <a:outerShdw blurRad="38100" dist="25400" dir="5400000" algn="ctr" rotWithShape="0">
              <a:srgbClr val="EBE9ED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glow" dir="b"/>
          </a:scene3d>
          <a:sp3d contourW="6350" prstMaterial="softEdge">
            <a:bevelT w="25400" h="25400"/>
            <a:contourClr>
              <a:schemeClr val="phClr">
                <a:tint val="9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reflection blurRad="12700" stA="40000" endPos="40000" dist="25400" dir="5400000" sy="-100000" rotWithShape="0"/>
          </a:effectLst>
          <a:scene3d>
            <a:camera prst="perspectiveFront"/>
            <a:lightRig rig="glow" dir="b"/>
          </a:scene3d>
          <a:sp3d contourW="6350" prstMaterial="softEdge">
            <a:bevelT w="50800" h="25400"/>
            <a:contourClr>
              <a:schemeClr val="phClr">
                <a:tint val="100000"/>
                <a:shade val="8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95000"/>
                <a:satMod val="100000"/>
              </a:schemeClr>
            </a:gs>
            <a:gs pos="100000">
              <a:schemeClr val="phClr">
                <a:tint val="10000"/>
                <a:satMod val="300000"/>
              </a:schemeClr>
            </a:gs>
          </a:gsLst>
          <a:lin ang="13000000" scaled="0"/>
        </a:gradFill>
        <a:blipFill>
          <a:blip xmlns:r="http://schemas.openxmlformats.org/officeDocument/2006/relationships" r:embed="rId1">
            <a:duotone>
              <a:schemeClr val="phClr">
                <a:shade val="75000"/>
              </a:schemeClr>
              <a:schemeClr val="phClr">
                <a:tint val="55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3881</TotalTime>
  <Words>422</Words>
  <Application>Microsoft Office PowerPoint</Application>
  <PresentationFormat>Ekran Gösterisi (4:3)</PresentationFormat>
  <Paragraphs>220</Paragraphs>
  <Slides>53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53</vt:i4>
      </vt:variant>
    </vt:vector>
  </HeadingPairs>
  <TitlesOfParts>
    <vt:vector size="54" baseType="lpstr">
      <vt:lpstr>Mountain</vt:lpstr>
      <vt:lpstr>BLM206  Microprocessor Systems -  Mikroişlemci Sistemleri Hafta 10-12:  Subroutines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Kaynaklar</vt:lpstr>
      <vt:lpstr>Sorular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Öğrenci İşleri Sistemi Bologna Süreci</dc:title>
  <dc:creator>pc</dc:creator>
  <cp:lastModifiedBy>rivendell</cp:lastModifiedBy>
  <cp:revision>270</cp:revision>
  <dcterms:created xsi:type="dcterms:W3CDTF">2011-06-23T12:03:39Z</dcterms:created>
  <dcterms:modified xsi:type="dcterms:W3CDTF">2016-04-12T09:06:44Z</dcterms:modified>
</cp:coreProperties>
</file>